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93" r:id="rId4"/>
    <p:sldId id="280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9" r:id="rId26"/>
    <p:sldId id="299" r:id="rId27"/>
    <p:sldId id="294" r:id="rId28"/>
    <p:sldId id="300" r:id="rId29"/>
    <p:sldId id="291" r:id="rId30"/>
    <p:sldId id="285" r:id="rId31"/>
    <p:sldId id="278" r:id="rId32"/>
    <p:sldId id="296" r:id="rId33"/>
    <p:sldId id="298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9" autoAdjust="0"/>
  </p:normalViewPr>
  <p:slideViewPr>
    <p:cSldViewPr snapToGrid="0">
      <p:cViewPr varScale="1">
        <p:scale>
          <a:sx n="71" d="100"/>
          <a:sy n="71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3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4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CB00-9541-4E65-9A23-2CD786FAC0E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gtest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Электронная личная медицинская книжка (ЭЛМК)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Памятка по оформлению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0"/>
            <a:ext cx="1025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2" y="0"/>
            <a:ext cx="1013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6" y="0"/>
            <a:ext cx="1052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5" y="0"/>
            <a:ext cx="10850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7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0"/>
            <a:ext cx="1064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0" y="0"/>
            <a:ext cx="1040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Российской Федерации от 18.02.2022 № 90н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 утверждении формы, порядка ведения отчетности, учета и выдачи работникам личных медицинских книжек, в том числе в форме электронного документа"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(Зарегистрирован 22.02.2022 № 67428)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Приказ № 429н от 15.08.2023</a:t>
            </a:r>
          </a:p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 внесении изменений в приказ Министерства здравоохранения Российской Федерации от 18 февраля 2022 г. N 90н "Об утверждении формы, порядка ведения отчетности, учета и выдачи работникам личных медицинских книжек, в том числе в форме электронного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37868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0"/>
            <a:ext cx="1057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Пройти предварительный или периодический медицинский осмотр, гигиеническое обучение и аттестацию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После оплаты услуг поступит вам в личный кабинет выписка ЭЛМК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4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Обязательно предоставить информацию о </a:t>
            </a:r>
            <a:r>
              <a:rPr lang="ru-RU" b="1" dirty="0" smtClean="0"/>
              <a:t>вакцинации</a:t>
            </a:r>
            <a:r>
              <a:rPr lang="ru-RU" dirty="0" smtClean="0"/>
              <a:t> в ЛПО где проходите медицинский осмотр!!!!!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Без сведений о профилактических прививках ЭЛМК не будет отгружена, будет оформлен отказ!!!!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91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620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Виды медицинских смотров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454401"/>
            <a:ext cx="10515600" cy="2635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Предварительный МО </a:t>
            </a:r>
            <a:r>
              <a:rPr lang="ru-RU" sz="3600" dirty="0" smtClean="0"/>
              <a:t>для вновь поступающих на работу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Периодический МО</a:t>
            </a:r>
            <a:r>
              <a:rPr lang="ru-RU" sz="3600" dirty="0" smtClean="0"/>
              <a:t>, для трудоустроенных 1 раз в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97396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565" y="416859"/>
            <a:ext cx="10728885" cy="509643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Федеральный </a:t>
            </a:r>
            <a:r>
              <a:rPr lang="ru-RU" sz="3600" dirty="0"/>
              <a:t>закон от 30.03.1999 N 52-ФЗ (ред. от 24.07.2023) "О санитарно-эпидемиологическом благополучии </a:t>
            </a:r>
            <a:r>
              <a:rPr lang="ru-RU" sz="3600" dirty="0" smtClean="0"/>
              <a:t>населения»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442447"/>
            <a:ext cx="10515600" cy="26472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Статья 34. Обязательные медицинские осмотры</a:t>
            </a:r>
            <a:br>
              <a:rPr lang="ru-RU" b="1" dirty="0"/>
            </a:br>
            <a:r>
              <a:rPr lang="ru-RU" b="1" dirty="0"/>
              <a:t>1. В целях предупреждения возникновения и распространения инфекционных заболеваний, массовых неинфекционных заболеваний (отравлений) и профессиональных заболеваний работники отдельных профессий, производств и организаций при выполнении своих трудовых обязанностей обязаны проходить предварительные при поступлении на работу и периодические профилактические медицинские осмотры (далее - медицинские осмотры).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89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Профессиональная гигиеническая подготовка и аттестация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Нужно разработать и утвердить в организации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Программу производственного контроля (ППК), согласно действующим НД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Перечень должностей работников, подлежащих медицинским осмотрам, профессиональной гигиенической подготовке и аттестации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9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с медицинскими работниками?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Медицинским работникам согласно Приказа Министерства здравоохранения Российской Федерации от 18.02.2022 № 90н"Об утверждении формы, порядка ведения отчетности, учета и выдачи работникам личных медицинских книжек, в том числе в форме электронного документа"(Зарегистрирован 22.02.2022 № 67428) </a:t>
            </a:r>
            <a:r>
              <a:rPr lang="ru-RU" dirty="0">
                <a:solidFill>
                  <a:srgbClr val="FF0000"/>
                </a:solidFill>
              </a:rPr>
              <a:t>электронная личная медицинская книжка не выдается</a:t>
            </a:r>
          </a:p>
        </p:txBody>
      </p:sp>
    </p:spTree>
    <p:extLst>
      <p:ext uri="{BB962C8B-B14F-4D97-AF65-F5344CB8AC3E}">
        <p14:creationId xmlns:p14="http://schemas.microsoft.com/office/powerpoint/2010/main" val="206048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Федеральный закон от 30.03.1999 N 52-ФЗ (ред. от 24.07.2023) "О санитарно-эпидемиологическом благополучии населения"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Статья 36. Гигиеническое воспитание и обучение граждан, санитарно-гигиеническое просвещение населения и пропаганда здорового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2930752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100" y="838200"/>
            <a:ext cx="707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МИНИСТЕРСТВО ЗДРАВООХРАНЕНИЯ РОССИЙСКОЙ ФЕДЕРАЦИИ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ПРИКАЗ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от 29 июня 2000 г. N 229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О ПРОФЕССИОНАЛЬНОЙ ГИГИЕНИЧЕСКОЙ ПОДГОТОВКЕ И АТТЕСТАЦИИ ДОЛЖНОСТНЫХ ЛИЦ И РАБОТНИКОВ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180890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hlinkClick r:id="rId2"/>
              </a:rPr>
              <a:t>https://gigtest.ru</a:t>
            </a:r>
            <a:r>
              <a:rPr lang="en-US" sz="6600" dirty="0" smtClean="0">
                <a:hlinkClick r:id="rId2"/>
              </a:rPr>
              <a:t>/</a:t>
            </a:r>
            <a:r>
              <a:rPr lang="ru-RU" sz="6600" dirty="0" smtClean="0"/>
              <a:t> </a:t>
            </a:r>
          </a:p>
          <a:p>
            <a:pPr algn="ctr"/>
            <a:r>
              <a:rPr lang="ru-RU" sz="6600" dirty="0" smtClean="0"/>
              <a:t>по результату обучения формируется протокол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58214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9" y="0"/>
            <a:ext cx="979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9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ФБУЗ "Центр гигиены и эпидемиологии в Новосибирской области"</a:t>
            </a:r>
          </a:p>
          <a:p>
            <a:pPr algn="ctr"/>
            <a:r>
              <a:rPr lang="ru-RU" dirty="0" smtClean="0"/>
              <a:t>630007</a:t>
            </a:r>
            <a:r>
              <a:rPr lang="ru-RU" dirty="0"/>
              <a:t>, г</a:t>
            </a:r>
            <a:r>
              <a:rPr lang="ru-RU" dirty="0" smtClean="0"/>
              <a:t>. Новосибирск</a:t>
            </a:r>
            <a:r>
              <a:rPr lang="ru-RU" dirty="0"/>
              <a:t>, ул. Спартака , д. 8 </a:t>
            </a:r>
            <a:r>
              <a:rPr lang="ru-RU" dirty="0" smtClean="0"/>
              <a:t>д,</a:t>
            </a:r>
            <a:r>
              <a:rPr lang="en-US" dirty="0" smtClean="0"/>
              <a:t> </a:t>
            </a:r>
          </a:p>
          <a:p>
            <a:pPr algn="ctr"/>
            <a:r>
              <a:rPr lang="ru-RU" dirty="0" smtClean="0"/>
              <a:t>режим </a:t>
            </a:r>
            <a:r>
              <a:rPr lang="ru-RU" dirty="0"/>
              <a:t>работы с </a:t>
            </a:r>
            <a:r>
              <a:rPr lang="ru-RU" dirty="0" smtClean="0"/>
              <a:t>08:</a:t>
            </a:r>
            <a:r>
              <a:rPr lang="en-US" dirty="0" smtClean="0"/>
              <a:t>0</a:t>
            </a:r>
            <a:r>
              <a:rPr lang="ru-RU" dirty="0" smtClean="0"/>
              <a:t>0 </a:t>
            </a:r>
            <a:r>
              <a:rPr lang="ru-RU" dirty="0"/>
              <a:t>-</a:t>
            </a:r>
            <a:r>
              <a:rPr lang="ru-RU" dirty="0" smtClean="0"/>
              <a:t>15:00</a:t>
            </a:r>
            <a:r>
              <a:rPr lang="ru-RU" dirty="0"/>
              <a:t> </a:t>
            </a:r>
            <a:r>
              <a:rPr lang="ru-RU" dirty="0" smtClean="0"/>
              <a:t>ч. (12:00-12:30 ч. обед)</a:t>
            </a:r>
            <a:endParaRPr lang="ru-RU" dirty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19 (прием юридических лиц) тел. 223-98-06</a:t>
            </a:r>
            <a:endParaRPr lang="en-US" dirty="0" smtClean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20 (администрация) тел. </a:t>
            </a:r>
            <a:r>
              <a:rPr lang="ru-RU" dirty="0" smtClean="0"/>
              <a:t>210-38-65</a:t>
            </a:r>
          </a:p>
          <a:p>
            <a:pPr algn="ctr"/>
            <a:r>
              <a:rPr lang="ru-RU" dirty="0" smtClean="0"/>
              <a:t>электронная </a:t>
            </a:r>
            <a:r>
              <a:rPr lang="ru-RU" dirty="0"/>
              <a:t>почта: </a:t>
            </a:r>
            <a:r>
              <a:rPr lang="ru-RU" dirty="0" err="1" smtClean="0"/>
              <a:t>zok_cgnsk</a:t>
            </a:r>
            <a:r>
              <a:rPr lang="ru-RU" dirty="0" smtClean="0"/>
              <a:t>@</a:t>
            </a:r>
            <a:r>
              <a:rPr lang="en-US" dirty="0" err="1" smtClean="0"/>
              <a:t>cgnso</a:t>
            </a:r>
            <a:r>
              <a:rPr lang="ru-RU" dirty="0" smtClean="0"/>
              <a:t>.</a:t>
            </a:r>
            <a:r>
              <a:rPr lang="en-US" dirty="0" err="1"/>
              <a:t>s</a:t>
            </a:r>
            <a:r>
              <a:rPr lang="ru-RU" dirty="0" smtClean="0"/>
              <a:t>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0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подать заявление на оформление ЭЛМК?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Иметь учетную запись на ГОСУСЛУГАХ ОБЯЗАТЕЛЬНО!!!!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способа подать заявление:</a:t>
            </a:r>
          </a:p>
          <a:p>
            <a:r>
              <a:rPr lang="ru-RU" dirty="0" smtClean="0"/>
              <a:t>Направить самостоятельно в электронном виде Через портал ГОСУСЛУГ-бесплатно</a:t>
            </a:r>
          </a:p>
          <a:p>
            <a:r>
              <a:rPr lang="ru-RU" dirty="0" smtClean="0"/>
              <a:t>Лично обратиться в ФБУЗ «Центр гигиены и эпидемиологии в Новосибирской области» (паспорт, СНИЛС, ИНН, сведения об работодателе) стоимость 126,00 руб</a:t>
            </a:r>
            <a:r>
              <a:rPr lang="ru-RU" dirty="0" smtClean="0"/>
              <a:t>., но необходимо иметь личный кабинет на ГОСУСЛУГАХ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879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ПРЕЙСКУРАНТ № 9					</a:t>
            </a:r>
            <a:br>
              <a:rPr lang="ru-RU" sz="3100" dirty="0"/>
            </a:br>
            <a:r>
              <a:rPr lang="ru-RU" sz="3100" dirty="0"/>
              <a:t>на платные услуги по проведению гигиенического обучения населения и защите прав потребителей</a:t>
            </a:r>
            <a:r>
              <a:rPr lang="ru-RU" dirty="0"/>
              <a:t>	</a:t>
            </a:r>
            <a:r>
              <a:rPr lang="ru-RU" dirty="0" smtClean="0"/>
              <a:t>на 2024 г.</a:t>
            </a:r>
            <a:r>
              <a:rPr lang="ru-RU" dirty="0"/>
              <a:t>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86015"/>
              </p:ext>
            </p:extLst>
          </p:nvPr>
        </p:nvGraphicFramePr>
        <p:xfrm>
          <a:off x="1015998" y="2247902"/>
          <a:ext cx="10528303" cy="396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08">
                  <a:extLst>
                    <a:ext uri="{9D8B030D-6E8A-4147-A177-3AD203B41FA5}">
                      <a16:colId xmlns:a16="http://schemas.microsoft.com/office/drawing/2014/main" val="1650949157"/>
                    </a:ext>
                  </a:extLst>
                </a:gridCol>
                <a:gridCol w="5823386">
                  <a:extLst>
                    <a:ext uri="{9D8B030D-6E8A-4147-A177-3AD203B41FA5}">
                      <a16:colId xmlns:a16="http://schemas.microsoft.com/office/drawing/2014/main" val="196050230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3219867567"/>
                    </a:ext>
                  </a:extLst>
                </a:gridCol>
                <a:gridCol w="1067132">
                  <a:extLst>
                    <a:ext uri="{9D8B030D-6E8A-4147-A177-3AD203B41FA5}">
                      <a16:colId xmlns:a16="http://schemas.microsoft.com/office/drawing/2014/main" val="1456273952"/>
                    </a:ext>
                  </a:extLst>
                </a:gridCol>
                <a:gridCol w="938783">
                  <a:extLst>
                    <a:ext uri="{9D8B030D-6E8A-4147-A177-3AD203B41FA5}">
                      <a16:colId xmlns:a16="http://schemas.microsoft.com/office/drawing/2014/main" val="4071760813"/>
                    </a:ext>
                  </a:extLst>
                </a:gridCol>
                <a:gridCol w="1026794">
                  <a:extLst>
                    <a:ext uri="{9D8B030D-6E8A-4147-A177-3AD203B41FA5}">
                      <a16:colId xmlns:a16="http://schemas.microsoft.com/office/drawing/2014/main" val="683621074"/>
                    </a:ext>
                  </a:extLst>
                </a:gridCol>
              </a:tblGrid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ПРЕЙСКУРАНТ № 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7972"/>
                  </a:ext>
                </a:extLst>
              </a:tr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платные услуги по проведению гигиенического обучения населения и защите прав потребителей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05909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73736"/>
                  </a:ext>
                </a:extLst>
              </a:tr>
              <a:tr h="258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услуги (работы)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без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с НДС (20%)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302493"/>
                  </a:ext>
                </a:extLst>
              </a:tr>
              <a:tr h="83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Условное обозначение (национальное)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3456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422005"/>
                  </a:ext>
                </a:extLst>
              </a:tr>
              <a:tr h="61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9.6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Профессиональная гигиеническая подготовка  и аттестация по очно-заочной и дистанционной форме с внесением в ЭЛМК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520,00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624,00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30932"/>
                  </a:ext>
                </a:extLst>
              </a:tr>
              <a:tr h="61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9.7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Оформление, выдача, учет электронной личной медицинской книжки (ЭЛМК)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4379501"/>
                  </a:ext>
                </a:extLst>
              </a:tr>
              <a:tr h="59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9.8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Подача заявления на оформление электронной личной медицинской книжки (ЭЛМК) в ЕПГУ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105,00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126,00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135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0"/>
            <a:ext cx="1083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8" y="0"/>
            <a:ext cx="1010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0"/>
            <a:ext cx="1071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2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549</Words>
  <Application>Microsoft Office PowerPoint</Application>
  <PresentationFormat>Широкоэкранный</PresentationFormat>
  <Paragraphs>78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Электронная личная медицинская книжка (ЭЛМК)</vt:lpstr>
      <vt:lpstr>Приказ Министерства здравоохранения Российской Федерации от 18.02.2022 № 90н "Об утверждении формы, порядка ведения отчетности, учета и выдачи работникам личных медицинских книжек, в том числе в форме электронного документа" (Зарегистрирован 22.02.2022 № 67428)</vt:lpstr>
      <vt:lpstr>Что делать с медицинскими работниками?</vt:lpstr>
      <vt:lpstr>Как подать заявление на оформление ЭЛМК?</vt:lpstr>
      <vt:lpstr>ПРЕЙСКУРАНТ № 9      на платные услуги по проведению гигиенического обучения населения и защите прав потребителей на 2024 г.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Пройти предварительный или периодический медицинский осмотр, гигиеническое обучение и аттестацию</vt:lpstr>
      <vt:lpstr>Обязательно предоставить информацию о вакцинации в ЛПО где проходите медицинский осмотр!!!!!</vt:lpstr>
      <vt:lpstr>Виды медицинских смотров</vt:lpstr>
      <vt:lpstr>Федеральный закон от 30.03.1999 N 52-ФЗ (ред. от 24.07.2023) "О санитарно-эпидемиологическом благополучии населения»   </vt:lpstr>
      <vt:lpstr>Профессиональная гигиеническая подготовка и аттестация</vt:lpstr>
      <vt:lpstr>Федеральный закон от 30.03.1999 N 52-ФЗ (ред. от 24.07.2023) "О санитарно-эпидемиологическом благополучии населения"</vt:lpstr>
      <vt:lpstr>Презентация PowerPoint</vt:lpstr>
      <vt:lpstr>Дистанционная форма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РПН</dc:creator>
  <cp:lastModifiedBy>РПН</cp:lastModifiedBy>
  <cp:revision>16</cp:revision>
  <dcterms:created xsi:type="dcterms:W3CDTF">2023-12-04T08:28:21Z</dcterms:created>
  <dcterms:modified xsi:type="dcterms:W3CDTF">2024-05-17T06:25:44Z</dcterms:modified>
</cp:coreProperties>
</file>