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300" r:id="rId4"/>
    <p:sldId id="280" r:id="rId5"/>
    <p:sldId id="28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9" r:id="rId26"/>
    <p:sldId id="299" r:id="rId27"/>
    <p:sldId id="278" r:id="rId28"/>
    <p:sldId id="296" r:id="rId29"/>
    <p:sldId id="298" r:id="rId30"/>
    <p:sldId id="288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99" autoAdjust="0"/>
  </p:normalViewPr>
  <p:slideViewPr>
    <p:cSldViewPr snapToGrid="0">
      <p:cViewPr varScale="1">
        <p:scale>
          <a:sx n="71" d="100"/>
          <a:sy n="71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CB00-9541-4E65-9A23-2CD786FAC0EB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3EB-B227-4DE9-9F64-5CD2E8160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0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CB00-9541-4E65-9A23-2CD786FAC0EB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3EB-B227-4DE9-9F64-5CD2E8160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94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CB00-9541-4E65-9A23-2CD786FAC0EB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3EB-B227-4DE9-9F64-5CD2E8160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238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CB00-9541-4E65-9A23-2CD786FAC0EB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3EB-B227-4DE9-9F64-5CD2E8160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87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CB00-9541-4E65-9A23-2CD786FAC0EB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3EB-B227-4DE9-9F64-5CD2E8160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45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CB00-9541-4E65-9A23-2CD786FAC0EB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3EB-B227-4DE9-9F64-5CD2E8160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14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CB00-9541-4E65-9A23-2CD786FAC0EB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3EB-B227-4DE9-9F64-5CD2E8160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4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CB00-9541-4E65-9A23-2CD786FAC0EB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3EB-B227-4DE9-9F64-5CD2E8160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07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CB00-9541-4E65-9A23-2CD786FAC0EB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3EB-B227-4DE9-9F64-5CD2E8160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44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CB00-9541-4E65-9A23-2CD786FAC0EB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3EB-B227-4DE9-9F64-5CD2E8160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55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CB00-9541-4E65-9A23-2CD786FAC0EB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3EB-B227-4DE9-9F64-5CD2E8160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8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4CB00-9541-4E65-9A23-2CD786FAC0EB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953EB-B227-4DE9-9F64-5CD2E8160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07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gigtest.ru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Электронная личная медицинская книжка (ЭЛМК)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Памятка по оформлению</a:t>
            </a:r>
          </a:p>
          <a:p>
            <a:r>
              <a:rPr lang="ru-RU" dirty="0" smtClean="0"/>
              <a:t>ФБУЗ «Центр гигиены и эпидемиологии в Новосибирской области»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426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23" y="0"/>
            <a:ext cx="10254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85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32" y="0"/>
            <a:ext cx="10136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4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27" y="0"/>
            <a:ext cx="10731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78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66" y="0"/>
            <a:ext cx="10525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09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35" y="0"/>
            <a:ext cx="10850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67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9" y="0"/>
            <a:ext cx="10487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4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587"/>
            <a:ext cx="121920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96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27" y="0"/>
            <a:ext cx="10731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52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" y="0"/>
            <a:ext cx="10640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21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20" y="0"/>
            <a:ext cx="10400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2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Министерства здравоохранения Российской Федерации от 18.02.2022 № 90н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"Об утверждении формы, порядка ведения отчетности, учета и выдачи работникам личных медицинских книжек, в том числе в форме электронного документа"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(Зарегистрирован 22.02.2022 № 67428)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Приказ №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457н </a:t>
            </a:r>
            <a: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от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30.07.2025</a:t>
            </a:r>
            <a:endParaRPr lang="ru-RU" sz="2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 внесении изменений в приказ Министерства здравоохранения Российской Федерации от 18 февраля 2022 г. N 90н "Об утверждении формы, порядка ведения отчетности, учета и выдачи работникам личных медицинских книжек, в том числе в форме электронного документа</a:t>
            </a:r>
          </a:p>
        </p:txBody>
      </p:sp>
    </p:spTree>
    <p:extLst>
      <p:ext uri="{BB962C8B-B14F-4D97-AF65-F5344CB8AC3E}">
        <p14:creationId xmlns:p14="http://schemas.microsoft.com/office/powerpoint/2010/main" val="3378689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03" y="0"/>
            <a:ext cx="10576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38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48" y="0"/>
            <a:ext cx="10538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08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48" y="0"/>
            <a:ext cx="10538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39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9" y="0"/>
            <a:ext cx="10487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5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7350"/>
            <a:ext cx="12192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16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Пройти предварительный или периодический медицинский осмотр, гигиеническое обучение и аттестацию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После оплаты услуг поступит вам в личный кабинет выписка ЭЛМК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48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Обязательно предоставить информацию о </a:t>
            </a:r>
            <a:r>
              <a:rPr lang="ru-RU" b="1" dirty="0" smtClean="0"/>
              <a:t>вакцинации</a:t>
            </a:r>
            <a:r>
              <a:rPr lang="ru-RU" dirty="0" smtClean="0"/>
              <a:t> в ЛПО где проходите медицинский осмотр!!!!!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911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0100" y="838200"/>
            <a:ext cx="70739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МИНИСТЕРСТВО ЗДРАВООХРАНЕНИЯ РОССИЙСКОЙ ФЕДЕРАЦИИ</a:t>
            </a:r>
          </a:p>
          <a:p>
            <a:pPr algn="ctr"/>
            <a:r>
              <a:rPr lang="ru-RU" sz="3600" b="1" dirty="0">
                <a:solidFill>
                  <a:srgbClr val="0070C0"/>
                </a:solidFill>
              </a:rPr>
              <a:t>ПРИКАЗ</a:t>
            </a:r>
          </a:p>
          <a:p>
            <a:pPr algn="ctr"/>
            <a:r>
              <a:rPr lang="ru-RU" sz="3600" b="1" dirty="0">
                <a:solidFill>
                  <a:srgbClr val="0070C0"/>
                </a:solidFill>
              </a:rPr>
              <a:t>от 29 июня 2000 г. N 229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«О </a:t>
            </a:r>
            <a:r>
              <a:rPr lang="ru-RU" sz="3600" b="1" dirty="0">
                <a:solidFill>
                  <a:srgbClr val="0070C0"/>
                </a:solidFill>
              </a:rPr>
              <a:t>ПРОФЕССИОНАЛЬНОЙ ГИГИЕНИЧЕСКОЙ ПОДГОТОВКЕ И АТТЕСТАЦИИ ДОЛЖНОСТНЫХ ЛИЦ И РАБОТНИКОВ </a:t>
            </a:r>
            <a:r>
              <a:rPr lang="ru-RU" sz="3600" b="1" dirty="0" smtClean="0">
                <a:solidFill>
                  <a:srgbClr val="0070C0"/>
                </a:solidFill>
              </a:rPr>
              <a:t>ОРГАНИЗАЦИЙ»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90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Дистанционная форма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hlinkClick r:id="rId2"/>
              </a:rPr>
              <a:t>https://gigtest.ru</a:t>
            </a:r>
            <a:r>
              <a:rPr lang="en-US" sz="6600" dirty="0" smtClean="0">
                <a:hlinkClick r:id="rId2"/>
              </a:rPr>
              <a:t>/</a:t>
            </a:r>
            <a:r>
              <a:rPr lang="ru-RU" sz="6600" dirty="0" smtClean="0"/>
              <a:t> </a:t>
            </a:r>
          </a:p>
          <a:p>
            <a:pPr algn="ctr"/>
            <a:r>
              <a:rPr lang="ru-RU" sz="6600" dirty="0" smtClean="0"/>
              <a:t>по результату обучения формируется протокол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958214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899" y="0"/>
            <a:ext cx="9798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29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23681"/>
          </a:xfrm>
        </p:spPr>
        <p:txBody>
          <a:bodyPr/>
          <a:lstStyle/>
          <a:p>
            <a:pPr algn="ctr"/>
            <a:r>
              <a:rPr lang="ru-RU" dirty="0" smtClean="0"/>
              <a:t>Официальный Сайт </a:t>
            </a:r>
            <a:r>
              <a:rPr lang="en-US" dirty="0" smtClean="0"/>
              <a:t>https</a:t>
            </a:r>
            <a:r>
              <a:rPr lang="en-US" dirty="0"/>
              <a:t>://cgnso.su/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6" y="896026"/>
            <a:ext cx="9345705" cy="5693033"/>
          </a:xfrm>
        </p:spPr>
      </p:pic>
    </p:spTree>
    <p:extLst>
      <p:ext uri="{BB962C8B-B14F-4D97-AF65-F5344CB8AC3E}">
        <p14:creationId xmlns:p14="http://schemas.microsoft.com/office/powerpoint/2010/main" val="497876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Контакты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ФБУЗ "Центр гигиены и эпидемиологии в Новосибирской области"</a:t>
            </a:r>
          </a:p>
          <a:p>
            <a:pPr algn="ctr"/>
            <a:r>
              <a:rPr lang="ru-RU" dirty="0" smtClean="0"/>
              <a:t>630007</a:t>
            </a:r>
            <a:r>
              <a:rPr lang="ru-RU" dirty="0"/>
              <a:t>, г</a:t>
            </a:r>
            <a:r>
              <a:rPr lang="ru-RU" dirty="0" smtClean="0"/>
              <a:t>. Новосибирск</a:t>
            </a:r>
            <a:r>
              <a:rPr lang="ru-RU" dirty="0"/>
              <a:t>, ул. Спартака , д. 8 </a:t>
            </a:r>
            <a:r>
              <a:rPr lang="ru-RU" dirty="0" smtClean="0"/>
              <a:t>д,</a:t>
            </a:r>
            <a:r>
              <a:rPr lang="en-US" dirty="0" smtClean="0"/>
              <a:t> </a:t>
            </a:r>
          </a:p>
          <a:p>
            <a:pPr algn="ctr"/>
            <a:r>
              <a:rPr lang="ru-RU" dirty="0" smtClean="0"/>
              <a:t>режим </a:t>
            </a:r>
            <a:r>
              <a:rPr lang="ru-RU" dirty="0"/>
              <a:t>работы с </a:t>
            </a:r>
            <a:r>
              <a:rPr lang="ru-RU" dirty="0" smtClean="0"/>
              <a:t>08:</a:t>
            </a:r>
            <a:r>
              <a:rPr lang="en-US" dirty="0" smtClean="0"/>
              <a:t>0</a:t>
            </a:r>
            <a:r>
              <a:rPr lang="ru-RU" dirty="0" smtClean="0"/>
              <a:t>0 </a:t>
            </a:r>
            <a:r>
              <a:rPr lang="ru-RU" dirty="0"/>
              <a:t>-</a:t>
            </a:r>
            <a:r>
              <a:rPr lang="ru-RU" dirty="0" smtClean="0"/>
              <a:t>15:00</a:t>
            </a:r>
            <a:r>
              <a:rPr lang="ru-RU" dirty="0"/>
              <a:t> </a:t>
            </a:r>
            <a:r>
              <a:rPr lang="ru-RU" dirty="0" smtClean="0"/>
              <a:t>ч. (12:00-12:30 ч. обед)</a:t>
            </a:r>
            <a:endParaRPr lang="ru-RU" dirty="0"/>
          </a:p>
          <a:p>
            <a:pPr algn="ctr"/>
            <a:r>
              <a:rPr lang="ru-RU" dirty="0" smtClean="0"/>
              <a:t>Кабинет </a:t>
            </a:r>
            <a:r>
              <a:rPr lang="ru-RU" dirty="0"/>
              <a:t>№ 19 (прием юридических лиц) тел. 223-98-06</a:t>
            </a:r>
            <a:endParaRPr lang="en-US" dirty="0" smtClean="0"/>
          </a:p>
          <a:p>
            <a:pPr algn="ctr"/>
            <a:r>
              <a:rPr lang="ru-RU" dirty="0" smtClean="0"/>
              <a:t>Кабинет </a:t>
            </a:r>
            <a:r>
              <a:rPr lang="ru-RU" dirty="0"/>
              <a:t>№ 20 (администрация) тел. </a:t>
            </a:r>
            <a:r>
              <a:rPr lang="ru-RU" dirty="0" smtClean="0"/>
              <a:t>210-38-65</a:t>
            </a:r>
          </a:p>
          <a:p>
            <a:pPr algn="ctr"/>
            <a:r>
              <a:rPr lang="ru-RU" dirty="0" smtClean="0"/>
              <a:t>электронная </a:t>
            </a:r>
            <a:r>
              <a:rPr lang="ru-RU" dirty="0"/>
              <a:t>почта: </a:t>
            </a:r>
            <a:r>
              <a:rPr lang="en-US" dirty="0" smtClean="0"/>
              <a:t>lm</a:t>
            </a:r>
            <a:r>
              <a:rPr lang="ru-RU" dirty="0" err="1" smtClean="0"/>
              <a:t>k_cgnsk</a:t>
            </a:r>
            <a:r>
              <a:rPr lang="ru-RU" dirty="0" smtClean="0"/>
              <a:t>@</a:t>
            </a:r>
            <a:r>
              <a:rPr lang="en-US" dirty="0" smtClean="0"/>
              <a:t>mail</a:t>
            </a:r>
            <a:r>
              <a:rPr lang="ru-RU" dirty="0" smtClean="0"/>
              <a:t>.</a:t>
            </a:r>
            <a:r>
              <a:rPr lang="en-US" dirty="0" smtClean="0"/>
              <a:t>r</a:t>
            </a:r>
            <a:r>
              <a:rPr lang="ru-RU" dirty="0" smtClean="0"/>
              <a:t>u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20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Как подать заявление на оформление ЭЛМК?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Иметь учетную запись на ГОСУСЛУГАХ ОБЯЗАТЕЛЬНО!!!!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2 способа подать заявление:</a:t>
            </a:r>
          </a:p>
          <a:p>
            <a:r>
              <a:rPr lang="ru-RU" dirty="0" smtClean="0"/>
              <a:t>Направить самостоятельно в электронном виде Через портал ГОСУСЛУГ-бесплатно</a:t>
            </a:r>
          </a:p>
          <a:p>
            <a:r>
              <a:rPr lang="ru-RU" dirty="0" smtClean="0"/>
              <a:t>Лично обратиться в ФБУЗ «Центр гигиены и эпидемиологии в Новосибирской области» (паспорт, СНИЛС, ИНН, сведения об работодателе) стоимость </a:t>
            </a:r>
            <a:r>
              <a:rPr lang="ru-RU" dirty="0" smtClean="0"/>
              <a:t>132,00 </a:t>
            </a:r>
            <a:r>
              <a:rPr lang="ru-RU" dirty="0" smtClean="0"/>
              <a:t>руб. на </a:t>
            </a:r>
            <a:r>
              <a:rPr lang="ru-RU" dirty="0" smtClean="0"/>
              <a:t>2025 </a:t>
            </a:r>
            <a:r>
              <a:rPr lang="ru-RU" dirty="0" smtClean="0"/>
              <a:t>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7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50900"/>
            <a:ext cx="10515600" cy="187960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/>
              <a:t>ПРЕЙСКУРАНТ № 9					</a:t>
            </a:r>
            <a:br>
              <a:rPr lang="ru-RU" sz="3100" dirty="0"/>
            </a:br>
            <a:r>
              <a:rPr lang="ru-RU" sz="3100" dirty="0"/>
              <a:t>на платные услуги по проведению гигиенического обучения населения и защите прав потребителей</a:t>
            </a:r>
            <a:r>
              <a:rPr lang="ru-RU" dirty="0"/>
              <a:t>	</a:t>
            </a:r>
            <a:r>
              <a:rPr lang="ru-RU" dirty="0" smtClean="0"/>
              <a:t>на </a:t>
            </a:r>
            <a:r>
              <a:rPr lang="ru-RU" dirty="0" smtClean="0"/>
              <a:t>2025 </a:t>
            </a:r>
            <a:r>
              <a:rPr lang="ru-RU" dirty="0" smtClean="0"/>
              <a:t>г.</a:t>
            </a:r>
            <a:r>
              <a:rPr lang="ru-RU" dirty="0"/>
              <a:t>				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829887"/>
              </p:ext>
            </p:extLst>
          </p:nvPr>
        </p:nvGraphicFramePr>
        <p:xfrm>
          <a:off x="1015998" y="2247902"/>
          <a:ext cx="10528303" cy="33428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1408">
                  <a:extLst>
                    <a:ext uri="{9D8B030D-6E8A-4147-A177-3AD203B41FA5}">
                      <a16:colId xmlns:a16="http://schemas.microsoft.com/office/drawing/2014/main" val="1650949157"/>
                    </a:ext>
                  </a:extLst>
                </a:gridCol>
                <a:gridCol w="5823386">
                  <a:extLst>
                    <a:ext uri="{9D8B030D-6E8A-4147-A177-3AD203B41FA5}">
                      <a16:colId xmlns:a16="http://schemas.microsoft.com/office/drawing/2014/main" val="196050230"/>
                    </a:ext>
                  </a:extLst>
                </a:gridCol>
                <a:gridCol w="1070800">
                  <a:extLst>
                    <a:ext uri="{9D8B030D-6E8A-4147-A177-3AD203B41FA5}">
                      <a16:colId xmlns:a16="http://schemas.microsoft.com/office/drawing/2014/main" val="3219867567"/>
                    </a:ext>
                  </a:extLst>
                </a:gridCol>
                <a:gridCol w="1067132">
                  <a:extLst>
                    <a:ext uri="{9D8B030D-6E8A-4147-A177-3AD203B41FA5}">
                      <a16:colId xmlns:a16="http://schemas.microsoft.com/office/drawing/2014/main" val="1456273952"/>
                    </a:ext>
                  </a:extLst>
                </a:gridCol>
                <a:gridCol w="938783">
                  <a:extLst>
                    <a:ext uri="{9D8B030D-6E8A-4147-A177-3AD203B41FA5}">
                      <a16:colId xmlns:a16="http://schemas.microsoft.com/office/drawing/2014/main" val="4071760813"/>
                    </a:ext>
                  </a:extLst>
                </a:gridCol>
                <a:gridCol w="1026794">
                  <a:extLst>
                    <a:ext uri="{9D8B030D-6E8A-4147-A177-3AD203B41FA5}">
                      <a16:colId xmlns:a16="http://schemas.microsoft.com/office/drawing/2014/main" val="683621074"/>
                    </a:ext>
                  </a:extLst>
                </a:gridCol>
              </a:tblGrid>
              <a:tr h="25813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ПРЕЙСКУРАНТ № 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57972"/>
                  </a:ext>
                </a:extLst>
              </a:tr>
              <a:tr h="25813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на платные услуги по проведению гигиенического обучения населения и защите прав потребителей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405909"/>
                  </a:ext>
                </a:extLst>
              </a:tr>
              <a:tr h="25813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073736"/>
                  </a:ext>
                </a:extLst>
              </a:tr>
              <a:tr h="2581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№ п/п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Наименование услуги (работы)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Единица измерения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Цена в рублях без НДС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Цена в рублях с НДС (20%)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6302493"/>
                  </a:ext>
                </a:extLst>
              </a:tr>
              <a:tr h="838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Код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Условное обозначение (национальное)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373456"/>
                  </a:ext>
                </a:extLst>
              </a:tr>
              <a:tr h="258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2422005"/>
                  </a:ext>
                </a:extLst>
              </a:tr>
              <a:tr h="6195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9.6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Профессиональная гигиеническая подготовка  и аттестация по очно-заочной и дистанционной форме с внесением в ЭЛМК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642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единица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</a:rPr>
                        <a:t>625,00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750,00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230932"/>
                  </a:ext>
                </a:extLst>
              </a:tr>
              <a:tr h="5937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9.7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Подача заявления на оформление электронной личной медицинской книжки (ЭЛМК) в ЕПГУ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642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единица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</a:rPr>
                        <a:t>110,00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132,00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1354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68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0"/>
            <a:ext cx="10837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9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28" y="0"/>
            <a:ext cx="10101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79" y="0"/>
            <a:ext cx="10718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5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2" y="0"/>
            <a:ext cx="10207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824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371</Words>
  <Application>Microsoft Office PowerPoint</Application>
  <PresentationFormat>Широкоэкранный</PresentationFormat>
  <Paragraphs>60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Тема Office</vt:lpstr>
      <vt:lpstr>Электронная личная медицинская книжка (ЭЛМК)</vt:lpstr>
      <vt:lpstr>Приказ Министерства здравоохранения Российской Федерации от 18.02.2022 № 90н "Об утверждении формы, порядка ведения отчетности, учета и выдачи работникам личных медицинских книжек, в том числе в форме электронного документа" (Зарегистрирован 22.02.2022 № 67428)</vt:lpstr>
      <vt:lpstr>Официальный Сайт https://cgnso.su/</vt:lpstr>
      <vt:lpstr>Как подать заявление на оформление ЭЛМК?</vt:lpstr>
      <vt:lpstr>ПРЕЙСКУРАНТ № 9      на платные услуги по проведению гигиенического обучения населения и защите прав потребителей на 2025 г.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Пройти предварительный или периодический медицинский осмотр, гигиеническое обучение и аттестацию</vt:lpstr>
      <vt:lpstr>Обязательно предоставить информацию о вакцинации в ЛПО где проходите медицинский осмотр!!!!!</vt:lpstr>
      <vt:lpstr>Презентация PowerPoint</vt:lpstr>
      <vt:lpstr>Дистанционная форма</vt:lpstr>
      <vt:lpstr>Презентация PowerPoint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РПН</dc:creator>
  <cp:lastModifiedBy>РПН</cp:lastModifiedBy>
  <cp:revision>17</cp:revision>
  <dcterms:created xsi:type="dcterms:W3CDTF">2023-12-04T08:28:21Z</dcterms:created>
  <dcterms:modified xsi:type="dcterms:W3CDTF">2025-08-19T06:07:15Z</dcterms:modified>
</cp:coreProperties>
</file>